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3" r:id="rId6"/>
    <p:sldId id="261" r:id="rId7"/>
    <p:sldId id="262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w Douglas" initials="AD" lastIdx="1" clrIdx="0">
    <p:extLst>
      <p:ext uri="{19B8F6BF-5375-455C-9EA6-DF929625EA0E}">
        <p15:presenceInfo xmlns:p15="http://schemas.microsoft.com/office/powerpoint/2012/main" userId="f00e315d48384b4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02E6B-E3D3-4494-88D7-A047C131E8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D13EC9-B07B-4B6C-9984-78C1DB9ADA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2B9716-FF38-44AD-9F25-D4BEF8B87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71E7B-F3B9-4057-8D21-2EBCDFBDF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0FA6E-E4B7-4426-BB45-E7D1EDBF7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126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3E77C-A8B2-4895-B981-A725E3E16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3E96F8-4C75-402D-AEE5-54AD5BDD5B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0DE8C9-465A-4D3B-B83B-BFE6FB92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C59CFA-64CA-42BF-98C5-08DEBCE84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1DCFA-723D-4A7B-91D9-D86EDB359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14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403AA3-E94D-47C1-B453-7A953D1977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096341-68C1-414D-8E47-4A82436310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4CBEA-9E91-438E-889C-14D7D8484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0D992-B213-4BC7-8C2D-085D0F327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B9203-5104-43D6-8995-18978A417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290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3EAB6-EA2C-4297-90C7-7A6C1306E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08540D-C211-4EDE-96D7-B77462C45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C8CF39-9C5F-4327-BD5C-9D18FA7A5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CCBE84-D33B-43DF-8B14-C13DDB1B4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5437A-6F00-45E3-AE02-E51682AC1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1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1F2E6-CED1-4148-A26F-4B151ADEA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1DD733-FAE4-412F-B3A1-A78BB8E2D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D8843-7AD8-4C94-BB2A-087B4147E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2DF6B-C69C-4E58-833F-8E276324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4126F-901B-4EE6-AD3E-1B2C095D2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298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E6981-A370-4AE2-8A09-4ED97C664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568320-71B1-4BB8-8500-C86F10BF5B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6D8B30-BD22-40F7-A37E-6EC2BFA65F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252B98-1CCA-4E1F-9C27-6BB4597FA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47CD8-2711-48E2-8ACC-0E86D1A69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4DFCBD-5249-45C6-9C99-F226199FF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17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8BDDE-B317-46DD-9EBF-2690366CD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87187A-0E57-4D07-8510-FBAFD8BA3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4EC71F-59C1-4CC7-94B1-E2BEE4FDAF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1B6CC0-CAB3-430B-8BB0-C4AA0EFDE2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669646-68CF-4CDF-A69E-F527EBA740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D3B39B-0A95-48CD-85E0-AC80269CD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8E951D-D235-4588-8D05-A4884438A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AE5797-E71E-4A9A-AC78-264E58383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88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3A5B5-A4E7-460B-9335-8BFE7A06C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82FD91-1A5C-4923-8E3E-D44C0EFF5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4A50C2-DFDF-4089-82FC-9FB1EFB63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F1D3BD-A49D-4388-8AC3-86AD7D5AE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235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2CF0AB-4252-48AE-9ABB-F79FB6AB7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83B1B5-EC51-4028-82A3-5DCCFC566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E9C2E0-BC7C-41E5-A5B9-C2B62895D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938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7EF8A-79AA-4C09-8EEC-F770DF10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34CAF-D49D-4DBD-BC08-5A5FFE1237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74DDF5-3106-484C-80EF-A98BF26F70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67D6D3-9791-473E-BCEE-7433F9F25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CD3857-16CD-426D-BAB6-6C6B160D6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CB0077-E8E6-48C5-9C25-6CFA8AEA2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852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65D5F-C1B5-4241-8C13-B2C302C04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B1C064-017C-418B-B54D-6535DF565D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A771BE-998D-4B41-AE99-87554003A7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41D7EA-3593-4791-8B37-DC2AB1665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73D72C-41BC-4755-8217-15DBCE585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EDA167-C89D-43F3-93CD-250140673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697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9C1E84-6C85-4BA2-84AF-0B58FA2F6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B3414B-6586-4283-983D-6140FBA4A4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5CD32-31A0-47D1-94BD-A4082B0E62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7C74B-051E-4C3F-A776-1A4EF87AC36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6672A-F649-437E-9CA9-51E424F99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F33A55-AEAB-40F7-A205-A1CAC27CC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15727-B0D5-4833-9B49-8C3CF2666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27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3.wmf"/><Relationship Id="rId7" Type="http://schemas.openxmlformats.org/officeDocument/2006/relationships/image" Target="../media/image5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7.png"/><Relationship Id="rId7" Type="http://schemas.openxmlformats.org/officeDocument/2006/relationships/image" Target="../media/image9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1.wmf"/><Relationship Id="rId5" Type="http://schemas.openxmlformats.org/officeDocument/2006/relationships/image" Target="../media/image8.w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17.bin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0.wmf"/><Relationship Id="rId12" Type="http://schemas.openxmlformats.org/officeDocument/2006/relationships/oleObject" Target="../embeddings/oleObject23.bin"/><Relationship Id="rId17" Type="http://schemas.openxmlformats.org/officeDocument/2006/relationships/image" Target="../media/image24.wmf"/><Relationship Id="rId2" Type="http://schemas.openxmlformats.org/officeDocument/2006/relationships/oleObject" Target="../embeddings/oleObject18.bin"/><Relationship Id="rId16" Type="http://schemas.openxmlformats.org/officeDocument/2006/relationships/oleObject" Target="../embeddings/oleObject25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22.wmf"/><Relationship Id="rId5" Type="http://schemas.openxmlformats.org/officeDocument/2006/relationships/image" Target="../media/image19.wmf"/><Relationship Id="rId15" Type="http://schemas.openxmlformats.org/officeDocument/2006/relationships/image" Target="../media/image13.wmf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19.bin"/><Relationship Id="rId9" Type="http://schemas.openxmlformats.org/officeDocument/2006/relationships/image" Target="../media/image21.wmf"/><Relationship Id="rId14" Type="http://schemas.openxmlformats.org/officeDocument/2006/relationships/oleObject" Target="../embeddings/oleObject2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3" Type="http://schemas.openxmlformats.org/officeDocument/2006/relationships/image" Target="../media/image30.wmf"/><Relationship Id="rId18" Type="http://schemas.openxmlformats.org/officeDocument/2006/relationships/oleObject" Target="../embeddings/oleObject33.bin"/><Relationship Id="rId3" Type="http://schemas.openxmlformats.org/officeDocument/2006/relationships/image" Target="../media/image25.wmf"/><Relationship Id="rId7" Type="http://schemas.openxmlformats.org/officeDocument/2006/relationships/image" Target="../media/image27.wmf"/><Relationship Id="rId12" Type="http://schemas.openxmlformats.org/officeDocument/2006/relationships/oleObject" Target="../embeddings/oleObject31.bin"/><Relationship Id="rId17" Type="http://schemas.openxmlformats.org/officeDocument/2006/relationships/image" Target="../media/image12.wmf"/><Relationship Id="rId2" Type="http://schemas.openxmlformats.org/officeDocument/2006/relationships/oleObject" Target="../embeddings/oleObject26.bin"/><Relationship Id="rId16" Type="http://schemas.openxmlformats.org/officeDocument/2006/relationships/oleObject" Target="../embeddings/oleObject12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29.wmf"/><Relationship Id="rId5" Type="http://schemas.openxmlformats.org/officeDocument/2006/relationships/image" Target="../media/image26.wmf"/><Relationship Id="rId15" Type="http://schemas.openxmlformats.org/officeDocument/2006/relationships/image" Target="../media/image31.wmf"/><Relationship Id="rId10" Type="http://schemas.openxmlformats.org/officeDocument/2006/relationships/oleObject" Target="../embeddings/oleObject30.bin"/><Relationship Id="rId19" Type="http://schemas.openxmlformats.org/officeDocument/2006/relationships/image" Target="../media/image32.wmf"/><Relationship Id="rId4" Type="http://schemas.openxmlformats.org/officeDocument/2006/relationships/oleObject" Target="../embeddings/oleObject27.bin"/><Relationship Id="rId9" Type="http://schemas.openxmlformats.org/officeDocument/2006/relationships/image" Target="../media/image28.wmf"/><Relationship Id="rId14" Type="http://schemas.openxmlformats.org/officeDocument/2006/relationships/oleObject" Target="../embeddings/oleObject32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37.wmf"/><Relationship Id="rId3" Type="http://schemas.openxmlformats.org/officeDocument/2006/relationships/image" Target="../media/image33.wmf"/><Relationship Id="rId7" Type="http://schemas.openxmlformats.org/officeDocument/2006/relationships/image" Target="../media/image35.wmf"/><Relationship Id="rId12" Type="http://schemas.openxmlformats.org/officeDocument/2006/relationships/oleObject" Target="../embeddings/oleObject38.bin"/><Relationship Id="rId2" Type="http://schemas.openxmlformats.org/officeDocument/2006/relationships/oleObject" Target="../embeddings/oleObject34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6.bin"/><Relationship Id="rId11" Type="http://schemas.openxmlformats.org/officeDocument/2006/relationships/image" Target="../media/image36.wmf"/><Relationship Id="rId5" Type="http://schemas.openxmlformats.org/officeDocument/2006/relationships/image" Target="../media/image34.wmf"/><Relationship Id="rId15" Type="http://schemas.openxmlformats.org/officeDocument/2006/relationships/image" Target="../media/image38.wmf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5.bin"/><Relationship Id="rId9" Type="http://schemas.openxmlformats.org/officeDocument/2006/relationships/image" Target="../media/image14.wmf"/><Relationship Id="rId14" Type="http://schemas.openxmlformats.org/officeDocument/2006/relationships/oleObject" Target="../embeddings/oleObject3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40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13" Type="http://schemas.openxmlformats.org/officeDocument/2006/relationships/image" Target="../media/image47.wmf"/><Relationship Id="rId3" Type="http://schemas.openxmlformats.org/officeDocument/2006/relationships/image" Target="../media/image42.wmf"/><Relationship Id="rId7" Type="http://schemas.openxmlformats.org/officeDocument/2006/relationships/image" Target="../media/image44.wmf"/><Relationship Id="rId12" Type="http://schemas.openxmlformats.org/officeDocument/2006/relationships/oleObject" Target="../embeddings/oleObject47.bin"/><Relationship Id="rId2" Type="http://schemas.openxmlformats.org/officeDocument/2006/relationships/oleObject" Target="../embeddings/oleObject42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4.bin"/><Relationship Id="rId11" Type="http://schemas.openxmlformats.org/officeDocument/2006/relationships/image" Target="../media/image46.wmf"/><Relationship Id="rId5" Type="http://schemas.openxmlformats.org/officeDocument/2006/relationships/image" Target="../media/image43.wmf"/><Relationship Id="rId15" Type="http://schemas.openxmlformats.org/officeDocument/2006/relationships/image" Target="../media/image48.wmf"/><Relationship Id="rId10" Type="http://schemas.openxmlformats.org/officeDocument/2006/relationships/oleObject" Target="../embeddings/oleObject46.bin"/><Relationship Id="rId4" Type="http://schemas.openxmlformats.org/officeDocument/2006/relationships/oleObject" Target="../embeddings/oleObject43.bin"/><Relationship Id="rId9" Type="http://schemas.openxmlformats.org/officeDocument/2006/relationships/image" Target="../media/image45.wmf"/><Relationship Id="rId14" Type="http://schemas.openxmlformats.org/officeDocument/2006/relationships/oleObject" Target="../embeddings/oleObject4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9F1D2-7660-4DF6-88AA-B0E363B1A4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85042"/>
            <a:ext cx="9144000" cy="547411"/>
          </a:xfrm>
        </p:spPr>
        <p:txBody>
          <a:bodyPr>
            <a:normAutofit/>
          </a:bodyPr>
          <a:lstStyle/>
          <a:p>
            <a:r>
              <a:rPr lang="en-US" sz="3200" b="1" u="sng" dirty="0">
                <a:latin typeface="+mn-lt"/>
              </a:rPr>
              <a:t>A.2 Gauss’s Law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7BDA7E-CC7B-48C6-B94C-2968DD62505A}"/>
              </a:ext>
            </a:extLst>
          </p:cNvPr>
          <p:cNvSpPr txBox="1"/>
          <p:nvPr/>
        </p:nvSpPr>
        <p:spPr>
          <a:xfrm>
            <a:off x="1192695" y="1480931"/>
            <a:ext cx="10304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Gauss’s law describes a property of electric fields which can be used to calculate these fields much more</a:t>
            </a:r>
          </a:p>
          <a:p>
            <a:r>
              <a:rPr lang="en-US" dirty="0"/>
              <a:t>easily than we can with Coulomb’s law, at least in cases of particularly high symmetry.  To formulate this law,</a:t>
            </a:r>
          </a:p>
          <a:p>
            <a:r>
              <a:rPr lang="en-US" dirty="0"/>
              <a:t>we first have to introduce the concept of electric flux. 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FA76D42-E257-439A-A3CB-A8D50BBCA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2695" y="370682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2A4FA0ED-90C2-4FE7-9887-7DCE99B1DD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2063345"/>
              </p:ext>
            </p:extLst>
          </p:nvPr>
        </p:nvGraphicFramePr>
        <p:xfrm>
          <a:off x="1192695" y="2684651"/>
          <a:ext cx="3041375" cy="28792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619814" imgH="2841905" progId="Paint.Picture">
                  <p:embed/>
                </p:oleObj>
              </mc:Choice>
              <mc:Fallback>
                <p:oleObj name="Bitmap Image" r:id="rId2" imgW="3619814" imgH="2841905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3281" t="9383" r="16843" b="6435"/>
                      <a:stretch>
                        <a:fillRect/>
                      </a:stretch>
                    </p:blipFill>
                    <p:spPr bwMode="auto">
                      <a:xfrm>
                        <a:off x="1192695" y="2684651"/>
                        <a:ext cx="3041375" cy="28792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F7CB3B38-F3ED-4D51-8003-4C8E1BFC2A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9297544"/>
              </p:ext>
            </p:extLst>
          </p:nvPr>
        </p:nvGraphicFramePr>
        <p:xfrm>
          <a:off x="4426225" y="2773021"/>
          <a:ext cx="6486899" cy="13119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520880" imgH="914400" progId="Equation.DSMT4">
                  <p:embed/>
                </p:oleObj>
              </mc:Choice>
              <mc:Fallback>
                <p:oleObj name="Equation" r:id="rId4" imgW="4520880" imgH="914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26225" y="2773021"/>
                        <a:ext cx="6486899" cy="13119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0126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A972B0-84C1-4D7D-B4EE-3798819A9AC3}"/>
              </a:ext>
            </a:extLst>
          </p:cNvPr>
          <p:cNvSpPr txBox="1"/>
          <p:nvPr/>
        </p:nvSpPr>
        <p:spPr>
          <a:xfrm>
            <a:off x="4651513" y="487017"/>
            <a:ext cx="2873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A.2 Gauss’s Law</a:t>
            </a:r>
            <a:endParaRPr lang="en-US" b="1" u="sng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AC13AB-7E09-432D-BA9D-254B05E0935F}"/>
              </a:ext>
            </a:extLst>
          </p:cNvPr>
          <p:cNvSpPr txBox="1"/>
          <p:nvPr/>
        </p:nvSpPr>
        <p:spPr>
          <a:xfrm>
            <a:off x="1143000" y="1361660"/>
            <a:ext cx="10297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We’re (or is it just me?) </a:t>
            </a:r>
            <a:r>
              <a:rPr lang="en-US" i="1" dirty="0"/>
              <a:t>particularly</a:t>
            </a:r>
            <a:r>
              <a:rPr lang="en-US" dirty="0"/>
              <a:t> interested in the net flux that passes through a </a:t>
            </a:r>
            <a:r>
              <a:rPr lang="en-US" i="1" dirty="0"/>
              <a:t>closed</a:t>
            </a:r>
            <a:r>
              <a:rPr lang="en-US" dirty="0"/>
              <a:t> surface, i.e. a surface that has a definite inside and outside, like this cube to the left, or soccer ball to the right.  In this case the net flux would be: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8E82BA54-705F-4006-884D-30A138F403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9212222"/>
              </p:ext>
            </p:extLst>
          </p:nvPr>
        </p:nvGraphicFramePr>
        <p:xfrm>
          <a:off x="415226" y="3359405"/>
          <a:ext cx="3365170" cy="2683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255400" imgH="1798200" progId="Paint.Picture">
                  <p:embed/>
                </p:oleObj>
              </mc:Choice>
              <mc:Fallback>
                <p:oleObj name="Bitmap Image" r:id="rId2" imgW="2255400" imgH="179820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226" y="3359405"/>
                        <a:ext cx="3365170" cy="26831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D5C9CECE-3DF0-4CB6-A8BE-4750EF85E1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5434322"/>
              </p:ext>
            </p:extLst>
          </p:nvPr>
        </p:nvGraphicFramePr>
        <p:xfrm>
          <a:off x="941616" y="2757742"/>
          <a:ext cx="1544321" cy="579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14400" imgH="342720" progId="Equation.DSMT4">
                  <p:embed/>
                </p:oleObj>
              </mc:Choice>
              <mc:Fallback>
                <p:oleObj name="Equation" r:id="rId4" imgW="914400" imgH="342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41616" y="2757742"/>
                        <a:ext cx="1544321" cy="579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5FABDB69-D0C1-4835-A4AD-758CCB6E9E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4127172"/>
              </p:ext>
            </p:extLst>
          </p:nvPr>
        </p:nvGraphicFramePr>
        <p:xfrm>
          <a:off x="4303554" y="3359405"/>
          <a:ext cx="3117532" cy="25014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1905120" imgH="1691640" progId="Paint.Picture">
                  <p:embed/>
                </p:oleObj>
              </mc:Choice>
              <mc:Fallback>
                <p:oleObj name="Bitmap Image" r:id="rId6" imgW="1905120" imgH="1691640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 r="3493" b="13228"/>
                      <a:stretch>
                        <a:fillRect/>
                      </a:stretch>
                    </p:blipFill>
                    <p:spPr bwMode="auto">
                      <a:xfrm>
                        <a:off x="4303554" y="3359405"/>
                        <a:ext cx="3117532" cy="25014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F18AF5FA-4BD6-45BE-AA51-803661B778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3079053"/>
              </p:ext>
            </p:extLst>
          </p:nvPr>
        </p:nvGraphicFramePr>
        <p:xfrm>
          <a:off x="4651513" y="2757742"/>
          <a:ext cx="2851150" cy="60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688760" imgH="355320" progId="Equation.DSMT4">
                  <p:embed/>
                </p:oleObj>
              </mc:Choice>
              <mc:Fallback>
                <p:oleObj name="Equation" r:id="rId8" imgW="1688760" imgH="35532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D5C9CECE-3DF0-4CB6-A8BE-4750EF85E1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651513" y="2757742"/>
                        <a:ext cx="2851150" cy="601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C0668C2-0E2F-4039-9F5C-AC98F34C3761}"/>
              </a:ext>
            </a:extLst>
          </p:cNvPr>
          <p:cNvSpPr txBox="1"/>
          <p:nvPr/>
        </p:nvSpPr>
        <p:spPr>
          <a:xfrm>
            <a:off x="8058127" y="3734218"/>
            <a:ext cx="386856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Note that if the electric field lines </a:t>
            </a:r>
          </a:p>
          <a:p>
            <a:r>
              <a:rPr lang="en-US" dirty="0"/>
              <a:t>are going into the surface, they </a:t>
            </a:r>
          </a:p>
          <a:p>
            <a:r>
              <a:rPr lang="en-US" dirty="0"/>
              <a:t>contribute negative flux, and if they</a:t>
            </a:r>
          </a:p>
          <a:p>
            <a:r>
              <a:rPr lang="en-US" dirty="0"/>
              <a:t>leave the surface, they contribute </a:t>
            </a:r>
          </a:p>
          <a:p>
            <a:r>
              <a:rPr lang="en-US" dirty="0"/>
              <a:t>positive flux.  And so we can interpret</a:t>
            </a:r>
          </a:p>
          <a:p>
            <a:r>
              <a:rPr lang="en-US" dirty="0"/>
              <a:t>the net flux through a closed surface as</a:t>
            </a:r>
          </a:p>
          <a:p>
            <a:r>
              <a:rPr lang="en-US" dirty="0"/>
              <a:t>being the </a:t>
            </a:r>
            <a:r>
              <a:rPr lang="en-US" i="1" dirty="0"/>
              <a:t>net </a:t>
            </a:r>
            <a:r>
              <a:rPr lang="en-US" dirty="0"/>
              <a:t>number of field lines </a:t>
            </a:r>
          </a:p>
          <a:p>
            <a:r>
              <a:rPr lang="en-US" dirty="0"/>
              <a:t>leaving the surface.</a:t>
            </a:r>
          </a:p>
        </p:txBody>
      </p:sp>
    </p:spTree>
    <p:extLst>
      <p:ext uri="{BB962C8B-B14F-4D97-AF65-F5344CB8AC3E}">
        <p14:creationId xmlns:p14="http://schemas.microsoft.com/office/powerpoint/2010/main" val="2449751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126F9AA-1F0D-4561-B267-AADBA0E1AF22}"/>
              </a:ext>
            </a:extLst>
          </p:cNvPr>
          <p:cNvSpPr txBox="1"/>
          <p:nvPr/>
        </p:nvSpPr>
        <p:spPr>
          <a:xfrm>
            <a:off x="4919870" y="477079"/>
            <a:ext cx="2873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A.2 Gauss’s Law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CED2E0-95C8-411F-8C48-DFA342124150}"/>
              </a:ext>
            </a:extLst>
          </p:cNvPr>
          <p:cNvSpPr txBox="1"/>
          <p:nvPr/>
        </p:nvSpPr>
        <p:spPr>
          <a:xfrm>
            <a:off x="1036318" y="1252736"/>
            <a:ext cx="8877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can relate the net flux passing through a closed surface to the charge contained within it.</a:t>
            </a:r>
          </a:p>
        </p:txBody>
      </p: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A4224422-D14F-4452-8960-5FEA22DF77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6225921"/>
              </p:ext>
            </p:extLst>
          </p:nvPr>
        </p:nvGraphicFramePr>
        <p:xfrm>
          <a:off x="792478" y="1812949"/>
          <a:ext cx="3992882" cy="2790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672381" imgH="2537680" progId="Paint.Picture">
                  <p:embed/>
                </p:oleObj>
              </mc:Choice>
              <mc:Fallback>
                <p:oleObj name="Bitmap Image" r:id="rId2" imgW="3672381" imgH="2537680" progId="Paint.Picture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490" t="3604" r="20332" b="18318"/>
                      <a:stretch>
                        <a:fillRect/>
                      </a:stretch>
                    </p:blipFill>
                    <p:spPr bwMode="auto">
                      <a:xfrm>
                        <a:off x="792478" y="1812949"/>
                        <a:ext cx="3992882" cy="27900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1B3B5B76-82AC-43A5-8904-2CAAB9BEBFE9}"/>
              </a:ext>
            </a:extLst>
          </p:cNvPr>
          <p:cNvSpPr/>
          <p:nvPr/>
        </p:nvSpPr>
        <p:spPr>
          <a:xfrm>
            <a:off x="5359789" y="185866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So the net flux passing through a closed surface we see to be proportional to the net charge enclosed within it.  </a:t>
            </a:r>
          </a:p>
          <a:p>
            <a:r>
              <a:rPr lang="en-US" dirty="0"/>
              <a:t>This is essentially Gauss’s law: </a:t>
            </a:r>
          </a:p>
        </p:txBody>
      </p: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14C27DED-553E-4453-B6BA-297F5E6622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7589587"/>
              </p:ext>
            </p:extLst>
          </p:nvPr>
        </p:nvGraphicFramePr>
        <p:xfrm>
          <a:off x="5458020" y="2983076"/>
          <a:ext cx="4456113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603160" imgH="431640" progId="Equation.DSMT4">
                  <p:embed/>
                </p:oleObj>
              </mc:Choice>
              <mc:Fallback>
                <p:oleObj name="Equation" r:id="rId4" imgW="2603160" imgH="43164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4C01261E-8F66-4E83-A1C7-CC1710328BA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8020" y="2983076"/>
                        <a:ext cx="4456113" cy="733425"/>
                      </a:xfrm>
                      <a:prstGeom prst="rect">
                        <a:avLst/>
                      </a:prstGeom>
                      <a:solidFill>
                        <a:srgbClr val="99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1B1A9F5C-004D-4F18-B906-B38FA3E603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0013617"/>
              </p:ext>
            </p:extLst>
          </p:nvPr>
        </p:nvGraphicFramePr>
        <p:xfrm>
          <a:off x="5486447" y="4127372"/>
          <a:ext cx="4876800" cy="106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149280" imgH="685800" progId="Equation.DSMT4">
                  <p:embed/>
                </p:oleObj>
              </mc:Choice>
              <mc:Fallback>
                <p:oleObj name="Equation" r:id="rId6" imgW="3149280" imgH="6858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B2B56273-6C6D-43F4-B026-35845CB4AB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86447" y="4127372"/>
                        <a:ext cx="4876800" cy="1065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BF42FC82-A00E-49C9-AE41-DE5D7F21B6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2180702"/>
              </p:ext>
            </p:extLst>
          </p:nvPr>
        </p:nvGraphicFramePr>
        <p:xfrm>
          <a:off x="3235714" y="4919662"/>
          <a:ext cx="1514475" cy="155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939600" imgH="965160" progId="Equation.DSMT4">
                  <p:embed/>
                </p:oleObj>
              </mc:Choice>
              <mc:Fallback>
                <p:oleObj name="Equation" r:id="rId8" imgW="939600" imgH="96516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9B86D603-F822-4ED1-97E2-25FE836EA1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235714" y="4919662"/>
                        <a:ext cx="1514475" cy="1557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8063374C-91CA-42AF-BB32-BD528DC1CC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924503"/>
              </p:ext>
            </p:extLst>
          </p:nvPr>
        </p:nvGraphicFramePr>
        <p:xfrm>
          <a:off x="1509713" y="4899025"/>
          <a:ext cx="1474787" cy="159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914400" imgH="990360" progId="Equation.DSMT4">
                  <p:embed/>
                </p:oleObj>
              </mc:Choice>
              <mc:Fallback>
                <p:oleObj name="Equation" r:id="rId10" imgW="914400" imgH="99036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9B86D603-F822-4ED1-97E2-25FE836EA1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09713" y="4899025"/>
                        <a:ext cx="1474787" cy="1598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075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6B046CA-E529-4308-ABB1-2666ED44BFAE}"/>
              </a:ext>
            </a:extLst>
          </p:cNvPr>
          <p:cNvSpPr txBox="1"/>
          <p:nvPr/>
        </p:nvSpPr>
        <p:spPr>
          <a:xfrm>
            <a:off x="1711112" y="680054"/>
            <a:ext cx="79748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A.2 </a:t>
            </a:r>
            <a:r>
              <a:rPr lang="en-US" sz="2000" b="1" u="sng" dirty="0"/>
              <a:t>Hey!</a:t>
            </a:r>
            <a:r>
              <a:rPr lang="en-US" sz="2400" b="1" u="sng" dirty="0"/>
              <a:t> </a:t>
            </a:r>
            <a:r>
              <a:rPr lang="en-US" sz="3200" b="1" u="sng" dirty="0"/>
              <a:t>Gauss’s Law </a:t>
            </a:r>
            <a:r>
              <a:rPr lang="en-US" sz="2000" b="1" u="sng" dirty="0"/>
              <a:t>what is it good for?  absolutely </a:t>
            </a:r>
            <a:r>
              <a:rPr lang="en-US" sz="2000" b="1" i="1" u="sng" dirty="0"/>
              <a:t>something</a:t>
            </a:r>
            <a:endParaRPr lang="en-US" sz="3200" b="1" i="1" u="sng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4C8B3-46E3-4D6F-B370-BD6D2933AD26}"/>
              </a:ext>
            </a:extLst>
          </p:cNvPr>
          <p:cNvSpPr txBox="1"/>
          <p:nvPr/>
        </p:nvSpPr>
        <p:spPr>
          <a:xfrm>
            <a:off x="626606" y="1453328"/>
            <a:ext cx="11138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Gauss’s law is always </a:t>
            </a:r>
            <a:r>
              <a:rPr lang="en-US" i="1" dirty="0"/>
              <a:t>true</a:t>
            </a:r>
            <a:r>
              <a:rPr lang="en-US" dirty="0"/>
              <a:t>.  But it is primarily </a:t>
            </a:r>
            <a:r>
              <a:rPr lang="en-US" i="1" dirty="0"/>
              <a:t>useful</a:t>
            </a:r>
            <a:r>
              <a:rPr lang="en-US" dirty="0"/>
              <a:t>, in the context of calculating </a:t>
            </a:r>
            <a:r>
              <a:rPr lang="en-US" b="1" dirty="0"/>
              <a:t>E</a:t>
            </a:r>
            <a:r>
              <a:rPr lang="en-US" dirty="0"/>
              <a:t>, in cases of high charge symmetry: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D39B5F-FBD0-45A8-9848-F3ED1635BB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3920" y="367188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2505C358-1A2C-4193-BCAC-2C343588CC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3164928"/>
              </p:ext>
            </p:extLst>
          </p:nvPr>
        </p:nvGraphicFramePr>
        <p:xfrm>
          <a:off x="4602796" y="1948976"/>
          <a:ext cx="3119908" cy="224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4046400" imgH="2979360" progId="Paint.Picture">
                  <p:embed/>
                </p:oleObj>
              </mc:Choice>
              <mc:Fallback>
                <p:oleObj name="Bitmap Image" r:id="rId2" imgW="4046400" imgH="2979360" progId="Paint.Picture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 l="6779" t="12276" r="20905" b="17136"/>
                      <a:stretch>
                        <a:fillRect/>
                      </a:stretch>
                    </p:blipFill>
                    <p:spPr bwMode="auto">
                      <a:xfrm>
                        <a:off x="4602796" y="1948976"/>
                        <a:ext cx="3119908" cy="2241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E9F25D54-49DE-4387-A763-26088C633B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469882"/>
              </p:ext>
            </p:extLst>
          </p:nvPr>
        </p:nvGraphicFramePr>
        <p:xfrm>
          <a:off x="394027" y="2704670"/>
          <a:ext cx="3926348" cy="2972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3291840" imgH="2491920" progId="Paint.Picture">
                  <p:embed/>
                </p:oleObj>
              </mc:Choice>
              <mc:Fallback>
                <p:oleObj name="Bitmap Image" r:id="rId4" imgW="3291840" imgH="2491920" progId="Paint.Picture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027" y="2704670"/>
                        <a:ext cx="3926348" cy="29722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5">
            <a:extLst>
              <a:ext uri="{FF2B5EF4-FFF2-40B4-BE49-F238E27FC236}">
                <a16:creationId xmlns:a16="http://schemas.microsoft.com/office/drawing/2014/main" id="{F1623177-0DDE-4C94-B100-D394681A7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1520" y="367157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5645CC75-1FE8-48E8-B88E-C840F49C63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6825058"/>
              </p:ext>
            </p:extLst>
          </p:nvPr>
        </p:nvGraphicFramePr>
        <p:xfrm>
          <a:off x="4859096" y="4131486"/>
          <a:ext cx="2863608" cy="2515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3535560" imgH="2766240" progId="Paint.Picture">
                  <p:embed/>
                </p:oleObj>
              </mc:Choice>
              <mc:Fallback>
                <p:oleObj name="Bitmap Image" r:id="rId6" imgW="3535560" imgH="2766240" progId="Paint.Picture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 l="16379" t="11571" r="8621" b="4132"/>
                      <a:stretch>
                        <a:fillRect/>
                      </a:stretch>
                    </p:blipFill>
                    <p:spPr bwMode="auto">
                      <a:xfrm>
                        <a:off x="4859096" y="4131486"/>
                        <a:ext cx="2863608" cy="25157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6A2A5A4A-B8B4-437F-9ECF-EC2EE5DE46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5881892"/>
              </p:ext>
            </p:extLst>
          </p:nvPr>
        </p:nvGraphicFramePr>
        <p:xfrm>
          <a:off x="8077062" y="3069876"/>
          <a:ext cx="2995613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234880" imgH="419040" progId="Equation.DSMT4">
                  <p:embed/>
                </p:oleObj>
              </mc:Choice>
              <mc:Fallback>
                <p:oleObj name="Equation" r:id="rId8" imgW="223488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077062" y="3069876"/>
                        <a:ext cx="2995613" cy="561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DB90DDB0-8E30-4054-8883-2AD0207F5A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8733171"/>
              </p:ext>
            </p:extLst>
          </p:nvPr>
        </p:nvGraphicFramePr>
        <p:xfrm>
          <a:off x="8240395" y="5210886"/>
          <a:ext cx="254952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854000" imgH="393480" progId="Equation.DSMT4">
                  <p:embed/>
                </p:oleObj>
              </mc:Choice>
              <mc:Fallback>
                <p:oleObj name="Equation" r:id="rId10" imgW="1854000" imgH="39348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6A2A5A4A-B8B4-437F-9ECF-EC2EE5DE46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240395" y="5210886"/>
                        <a:ext cx="2549525" cy="539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F3188670-C1D4-4071-B06D-5C273B7A406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3408291"/>
              </p:ext>
            </p:extLst>
          </p:nvPr>
        </p:nvGraphicFramePr>
        <p:xfrm>
          <a:off x="697258" y="5649308"/>
          <a:ext cx="3081338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298600" imgH="393480" progId="Equation.DSMT4">
                  <p:embed/>
                </p:oleObj>
              </mc:Choice>
              <mc:Fallback>
                <p:oleObj name="Equation" r:id="rId12" imgW="2298600" imgH="39348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6A2A5A4A-B8B4-437F-9ECF-EC2EE5DE46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97258" y="5649308"/>
                        <a:ext cx="3081338" cy="528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F5370BB-A00D-42FE-9732-E3EDA0998824}"/>
              </a:ext>
            </a:extLst>
          </p:cNvPr>
          <p:cNvSpPr txBox="1"/>
          <p:nvPr/>
        </p:nvSpPr>
        <p:spPr>
          <a:xfrm>
            <a:off x="1142999" y="2280827"/>
            <a:ext cx="2047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Spherical Symmetry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49DFE3-8D21-411A-80F4-A33B3C2D38F3}"/>
              </a:ext>
            </a:extLst>
          </p:cNvPr>
          <p:cNvSpPr txBox="1"/>
          <p:nvPr/>
        </p:nvSpPr>
        <p:spPr>
          <a:xfrm>
            <a:off x="8005125" y="2550989"/>
            <a:ext cx="221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Cylindrical Symmetry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C9BB63-ACBA-4119-9943-4F6AD94D49C1}"/>
              </a:ext>
            </a:extLst>
          </p:cNvPr>
          <p:cNvSpPr txBox="1"/>
          <p:nvPr/>
        </p:nvSpPr>
        <p:spPr>
          <a:xfrm>
            <a:off x="8087679" y="4643233"/>
            <a:ext cx="178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Planar Symmetry</a:t>
            </a:r>
          </a:p>
        </p:txBody>
      </p:sp>
    </p:spTree>
    <p:extLst>
      <p:ext uri="{BB962C8B-B14F-4D97-AF65-F5344CB8AC3E}">
        <p14:creationId xmlns:p14="http://schemas.microsoft.com/office/powerpoint/2010/main" val="3046806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20AF86A-8FC5-4E8C-8B70-7D9703CDAE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9496305"/>
              </p:ext>
            </p:extLst>
          </p:nvPr>
        </p:nvGraphicFramePr>
        <p:xfrm>
          <a:off x="5131660" y="1866241"/>
          <a:ext cx="1193800" cy="55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27000" imgH="431640" progId="Equation.DSMT4">
                  <p:embed/>
                </p:oleObj>
              </mc:Choice>
              <mc:Fallback>
                <p:oleObj name="Equation" r:id="rId2" imgW="927000" imgH="4316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1660" y="1866241"/>
                        <a:ext cx="1193800" cy="5540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7269BB0-4507-404F-8999-54C67AA029FC}"/>
              </a:ext>
            </a:extLst>
          </p:cNvPr>
          <p:cNvSpPr txBox="1"/>
          <p:nvPr/>
        </p:nvSpPr>
        <p:spPr>
          <a:xfrm>
            <a:off x="4378248" y="462332"/>
            <a:ext cx="2873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A.2 Gauss’s Law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E46DF3C3-EB2C-48AB-88D7-FCE5A911C1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6587409"/>
              </p:ext>
            </p:extLst>
          </p:nvPr>
        </p:nvGraphicFramePr>
        <p:xfrm>
          <a:off x="5168348" y="5024803"/>
          <a:ext cx="5986994" cy="64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962160" imgH="431640" progId="Equation.DSMT4">
                  <p:embed/>
                </p:oleObj>
              </mc:Choice>
              <mc:Fallback>
                <p:oleObj name="Equation" r:id="rId4" imgW="3962160" imgH="43164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8348" y="5024803"/>
                        <a:ext cx="5986994" cy="64711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62">
            <a:extLst>
              <a:ext uri="{FF2B5EF4-FFF2-40B4-BE49-F238E27FC236}">
                <a16:creationId xmlns:a16="http://schemas.microsoft.com/office/drawing/2014/main" id="{AF97AE40-C23C-4ACD-BC13-3BD1E0ABC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481" y="1234116"/>
            <a:ext cx="1046815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Now we’re going to apply Gauss’s law to get the electric field of a spherically symmetric charge distribution.</a:t>
            </a:r>
          </a:p>
        </p:txBody>
      </p: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A9A42AF1-2998-4115-9100-EDD44638D8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1120416"/>
              </p:ext>
            </p:extLst>
          </p:nvPr>
        </p:nvGraphicFramePr>
        <p:xfrm>
          <a:off x="403225" y="4037013"/>
          <a:ext cx="3394075" cy="244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2994840" imgH="2156400" progId="Paint.Picture">
                  <p:embed/>
                </p:oleObj>
              </mc:Choice>
              <mc:Fallback>
                <p:oleObj name="Bitmap Image" r:id="rId6" imgW="2994840" imgH="2156400" progId="Paint.Picture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225" y="4037013"/>
                        <a:ext cx="3394075" cy="2444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5D469D38-0D59-48CA-8139-8C609682C7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556004"/>
              </p:ext>
            </p:extLst>
          </p:nvPr>
        </p:nvGraphicFramePr>
        <p:xfrm>
          <a:off x="5168348" y="3459136"/>
          <a:ext cx="6723062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5244840" imgH="431640" progId="Equation.DSMT4">
                  <p:embed/>
                </p:oleObj>
              </mc:Choice>
              <mc:Fallback>
                <p:oleObj name="Equation" r:id="rId8" imgW="5244840" imgH="43164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B20AF86A-8FC5-4E8C-8B70-7D9703CDAE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8348" y="3459136"/>
                        <a:ext cx="6723062" cy="5508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4340F43B-7E4B-4A10-949F-D5EEBDC310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6498353"/>
              </p:ext>
            </p:extLst>
          </p:nvPr>
        </p:nvGraphicFramePr>
        <p:xfrm>
          <a:off x="5131660" y="2633738"/>
          <a:ext cx="4806950" cy="55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3733560" imgH="431640" progId="Equation.DSMT4">
                  <p:embed/>
                </p:oleObj>
              </mc:Choice>
              <mc:Fallback>
                <p:oleObj name="Equation" r:id="rId10" imgW="3733560" imgH="43164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B20AF86A-8FC5-4E8C-8B70-7D9703CDAE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1660" y="2633738"/>
                        <a:ext cx="4806950" cy="5540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4119FE3F-4B3A-452E-A5AA-E25FC48BE8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9168889"/>
              </p:ext>
            </p:extLst>
          </p:nvPr>
        </p:nvGraphicFramePr>
        <p:xfrm>
          <a:off x="5168348" y="4275805"/>
          <a:ext cx="681990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5295600" imgH="431640" progId="Equation.DSMT4">
                  <p:embed/>
                </p:oleObj>
              </mc:Choice>
              <mc:Fallback>
                <p:oleObj name="Equation" r:id="rId12" imgW="5295600" imgH="43164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B20AF86A-8FC5-4E8C-8B70-7D9703CDAE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8348" y="4275805"/>
                        <a:ext cx="6819900" cy="555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2FB3D02F-474E-4DDE-AA5C-0C65146CAA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484947"/>
              </p:ext>
            </p:extLst>
          </p:nvPr>
        </p:nvGraphicFramePr>
        <p:xfrm>
          <a:off x="486102" y="1598631"/>
          <a:ext cx="3227728" cy="244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4" imgW="3291840" imgH="2491920" progId="Paint.Picture">
                  <p:embed/>
                </p:oleObj>
              </mc:Choice>
              <mc:Fallback>
                <p:oleObj name="Bitmap Image" r:id="rId14" imgW="3291840" imgH="2491920" progId="Paint.Picture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E9F25D54-49DE-4387-A763-26088C633B1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102" y="1598631"/>
                        <a:ext cx="3227728" cy="24433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5A2FE79E-C5CA-4CEE-92FA-CC7E745156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5556761"/>
              </p:ext>
            </p:extLst>
          </p:nvPr>
        </p:nvGraphicFramePr>
        <p:xfrm>
          <a:off x="6722367" y="5989312"/>
          <a:ext cx="4432975" cy="4063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3047760" imgH="279360" progId="Equation.DSMT4">
                  <p:embed/>
                </p:oleObj>
              </mc:Choice>
              <mc:Fallback>
                <p:oleObj name="Equation" r:id="rId16" imgW="304776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6722367" y="5989312"/>
                        <a:ext cx="4432975" cy="4063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070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62BB8E1F-D333-4B13-8B8D-149E70957D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8742" y="39465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8779B2-1262-455E-869D-70325E44F3E0}"/>
              </a:ext>
            </a:extLst>
          </p:cNvPr>
          <p:cNvSpPr txBox="1"/>
          <p:nvPr/>
        </p:nvSpPr>
        <p:spPr>
          <a:xfrm>
            <a:off x="3995461" y="289104"/>
            <a:ext cx="2873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A.2 Gauss’s Law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A6DE5E9A-96E6-4568-B0BA-FC46B016EC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723695"/>
              </p:ext>
            </p:extLst>
          </p:nvPr>
        </p:nvGraphicFramePr>
        <p:xfrm>
          <a:off x="4686359" y="5580063"/>
          <a:ext cx="6591300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470120" imgH="457200" progId="Equation.DSMT4">
                  <p:embed/>
                </p:oleObj>
              </mc:Choice>
              <mc:Fallback>
                <p:oleObj name="Equation" r:id="rId2" imgW="4470120" imgH="45720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6359" y="5580063"/>
                        <a:ext cx="6591300" cy="66833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5605CD10-4FE4-45AD-880E-C95603B9E4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3198656"/>
              </p:ext>
            </p:extLst>
          </p:nvPr>
        </p:nvGraphicFramePr>
        <p:xfrm>
          <a:off x="4690302" y="4617512"/>
          <a:ext cx="947737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11000" imgH="431640" progId="Equation.DSMT4">
                  <p:embed/>
                </p:oleObj>
              </mc:Choice>
              <mc:Fallback>
                <p:oleObj name="Equation" r:id="rId4" imgW="711000" imgH="43164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AD137739-D639-49CF-9E46-A701D724651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0302" y="4617512"/>
                        <a:ext cx="947737" cy="576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55">
            <a:extLst>
              <a:ext uri="{FF2B5EF4-FFF2-40B4-BE49-F238E27FC236}">
                <a16:creationId xmlns:a16="http://schemas.microsoft.com/office/drawing/2014/main" id="{90D6847F-933F-4526-A472-868A8B3069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885" y="1621591"/>
            <a:ext cx="15375064" cy="47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55A22A2-9028-4E12-BCE9-2518F672CD6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7047673"/>
              </p:ext>
            </p:extLst>
          </p:nvPr>
        </p:nvGraphicFramePr>
        <p:xfrm>
          <a:off x="519397" y="4063107"/>
          <a:ext cx="3999700" cy="25887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3650040" imgH="2362320" progId="Paint.Picture">
                  <p:embed/>
                </p:oleObj>
              </mc:Choice>
              <mc:Fallback>
                <p:oleObj name="Bitmap Image" r:id="rId6" imgW="3650040" imgH="2362320" progId="Paint.Picture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397" y="4063107"/>
                        <a:ext cx="3999700" cy="25887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1329B6C-9C3E-44DE-A1F0-7D5C24DB3EEE}"/>
              </a:ext>
            </a:extLst>
          </p:cNvPr>
          <p:cNvSpPr txBox="1"/>
          <p:nvPr/>
        </p:nvSpPr>
        <p:spPr>
          <a:xfrm>
            <a:off x="769271" y="1386554"/>
            <a:ext cx="9215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Now we’ll use Gauss’s law to get the electric field of a cylindrically symmetric charge distribution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73554179-8F57-4356-A68B-EDA72A0212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2070780"/>
              </p:ext>
            </p:extLst>
          </p:nvPr>
        </p:nvGraphicFramePr>
        <p:xfrm>
          <a:off x="4689191" y="3905760"/>
          <a:ext cx="6881812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5155920" imgH="431640" progId="Equation.DSMT4">
                  <p:embed/>
                </p:oleObj>
              </mc:Choice>
              <mc:Fallback>
                <p:oleObj name="Equation" r:id="rId8" imgW="5155920" imgH="4316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5605CD10-4FE4-45AD-880E-C95603B9E46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9191" y="3905760"/>
                        <a:ext cx="6881812" cy="574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FCDFD4A6-DE1E-43A5-BE28-EF2FE57415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7561191"/>
              </p:ext>
            </p:extLst>
          </p:nvPr>
        </p:nvGraphicFramePr>
        <p:xfrm>
          <a:off x="4689191" y="3233185"/>
          <a:ext cx="6983412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5232240" imgH="431640" progId="Equation.DSMT4">
                  <p:embed/>
                </p:oleObj>
              </mc:Choice>
              <mc:Fallback>
                <p:oleObj name="Equation" r:id="rId10" imgW="5232240" imgH="4316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5605CD10-4FE4-45AD-880E-C95603B9E46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9191" y="3233185"/>
                        <a:ext cx="6983412" cy="576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BF30F21C-80F6-4148-82D6-AE2B31D4E4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3849636"/>
              </p:ext>
            </p:extLst>
          </p:nvPr>
        </p:nvGraphicFramePr>
        <p:xfrm>
          <a:off x="4725987" y="2601912"/>
          <a:ext cx="4983162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3733560" imgH="431640" progId="Equation.DSMT4">
                  <p:embed/>
                </p:oleObj>
              </mc:Choice>
              <mc:Fallback>
                <p:oleObj name="Equation" r:id="rId12" imgW="3733560" imgH="4316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5605CD10-4FE4-45AD-880E-C95603B9E46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5987" y="2601912"/>
                        <a:ext cx="4983162" cy="574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C6A54152-560F-4CE2-AC11-02C8FB62C1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2357741"/>
              </p:ext>
            </p:extLst>
          </p:nvPr>
        </p:nvGraphicFramePr>
        <p:xfrm>
          <a:off x="4725987" y="1935031"/>
          <a:ext cx="1287463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965160" imgH="431640" progId="Equation.DSMT4">
                  <p:embed/>
                </p:oleObj>
              </mc:Choice>
              <mc:Fallback>
                <p:oleObj name="Equation" r:id="rId14" imgW="965160" imgH="4316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5605CD10-4FE4-45AD-880E-C95603B9E46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5987" y="1935031"/>
                        <a:ext cx="1287463" cy="576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B29316EF-19E9-430D-9A6C-E03B86CBC8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1719689"/>
              </p:ext>
            </p:extLst>
          </p:nvPr>
        </p:nvGraphicFramePr>
        <p:xfrm>
          <a:off x="769271" y="1914409"/>
          <a:ext cx="3012012" cy="2164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6" imgW="4046400" imgH="2979360" progId="Paint.Picture">
                  <p:embed/>
                </p:oleObj>
              </mc:Choice>
              <mc:Fallback>
                <p:oleObj name="Bitmap Image" r:id="rId16" imgW="4046400" imgH="2979360" progId="Paint.Picture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2505C358-1A2C-4193-BCAC-2C343588CC7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 l="6779" t="12276" r="20905" b="17136"/>
                      <a:stretch>
                        <a:fillRect/>
                      </a:stretch>
                    </p:blipFill>
                    <p:spPr bwMode="auto">
                      <a:xfrm>
                        <a:off x="769271" y="1914409"/>
                        <a:ext cx="3012012" cy="21642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46D73743-5B23-48D7-A42B-47EBB31653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3223722"/>
              </p:ext>
            </p:extLst>
          </p:nvPr>
        </p:nvGraphicFramePr>
        <p:xfrm>
          <a:off x="6553963" y="4521200"/>
          <a:ext cx="5486373" cy="6095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4228920" imgH="469800" progId="Equation.DSMT4">
                  <p:embed/>
                </p:oleObj>
              </mc:Choice>
              <mc:Fallback>
                <p:oleObj name="Equation" r:id="rId18" imgW="422892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553963" y="4521200"/>
                        <a:ext cx="5486373" cy="6095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4342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EE46195-2417-4753-9112-F0127D6AE14C}"/>
              </a:ext>
            </a:extLst>
          </p:cNvPr>
          <p:cNvSpPr txBox="1"/>
          <p:nvPr/>
        </p:nvSpPr>
        <p:spPr>
          <a:xfrm>
            <a:off x="4074954" y="527589"/>
            <a:ext cx="2873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A.2 Gauss’s Law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40BA7EA-5833-40C4-9E9C-60E75621E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3035" y="237545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2647B70D-9F1F-4B47-8C76-B9DB06591F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7865345"/>
              </p:ext>
            </p:extLst>
          </p:nvPr>
        </p:nvGraphicFramePr>
        <p:xfrm>
          <a:off x="4378324" y="2065615"/>
          <a:ext cx="1306513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65160" imgH="431640" progId="Equation.DSMT4">
                  <p:embed/>
                </p:oleObj>
              </mc:Choice>
              <mc:Fallback>
                <p:oleObj name="Equation" r:id="rId2" imgW="965160" imgH="4316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8324" y="2065615"/>
                        <a:ext cx="1306513" cy="5826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7">
            <a:extLst>
              <a:ext uri="{FF2B5EF4-FFF2-40B4-BE49-F238E27FC236}">
                <a16:creationId xmlns:a16="http://schemas.microsoft.com/office/drawing/2014/main" id="{9E8C6F72-5434-4654-A678-5CFC520D0C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0063" y="4482547"/>
            <a:ext cx="125225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2C954C7D-7F06-40EE-B9F2-AF9DEF83EE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5324533"/>
              </p:ext>
            </p:extLst>
          </p:nvPr>
        </p:nvGraphicFramePr>
        <p:xfrm>
          <a:off x="4438353" y="4429368"/>
          <a:ext cx="6815138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292280" imgH="457200" progId="Equation.DSMT4">
                  <p:embed/>
                </p:oleObj>
              </mc:Choice>
              <mc:Fallback>
                <p:oleObj name="Equation" r:id="rId4" imgW="4292280" imgH="4572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8353" y="4429368"/>
                        <a:ext cx="6815138" cy="7175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C19830B4-9FF2-417B-814E-A6801F39E2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6476709"/>
              </p:ext>
            </p:extLst>
          </p:nvPr>
        </p:nvGraphicFramePr>
        <p:xfrm>
          <a:off x="652547" y="4344352"/>
          <a:ext cx="2618974" cy="214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2209680" imgH="1813680" progId="Paint.Picture">
                  <p:embed/>
                </p:oleObj>
              </mc:Choice>
              <mc:Fallback>
                <p:oleObj name="Bitmap Image" r:id="rId6" imgW="2209680" imgH="1813680" progId="Paint.Picture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547" y="4344352"/>
                        <a:ext cx="2618974" cy="21486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0C522E0C-C7D5-43EE-8232-9A2A95A15952}"/>
              </a:ext>
            </a:extLst>
          </p:cNvPr>
          <p:cNvSpPr txBox="1"/>
          <p:nvPr/>
        </p:nvSpPr>
        <p:spPr>
          <a:xfrm>
            <a:off x="822960" y="1499276"/>
            <a:ext cx="5773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 now the field of a planar symmetric charge distribution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4188FD35-87AD-499A-8A95-D832A96337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9573787"/>
              </p:ext>
            </p:extLst>
          </p:nvPr>
        </p:nvGraphicFramePr>
        <p:xfrm>
          <a:off x="822960" y="1967380"/>
          <a:ext cx="2448561" cy="215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3535560" imgH="2766240" progId="Paint.Picture">
                  <p:embed/>
                </p:oleObj>
              </mc:Choice>
              <mc:Fallback>
                <p:oleObj name="Bitmap Image" r:id="rId8" imgW="3535560" imgH="2766240" progId="Paint.Picture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5645CC75-1FE8-48E8-B88E-C840F49C63B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 l="16379" t="11571" r="8621" b="4132"/>
                      <a:stretch>
                        <a:fillRect/>
                      </a:stretch>
                    </p:blipFill>
                    <p:spPr bwMode="auto">
                      <a:xfrm>
                        <a:off x="822960" y="1967380"/>
                        <a:ext cx="2448561" cy="2151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5EE1FA20-B612-41D9-B9CB-C67DA331DA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9177254"/>
              </p:ext>
            </p:extLst>
          </p:nvPr>
        </p:nvGraphicFramePr>
        <p:xfrm>
          <a:off x="4378324" y="2784614"/>
          <a:ext cx="1581150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168200" imgH="431640" progId="Equation.DSMT4">
                  <p:embed/>
                </p:oleObj>
              </mc:Choice>
              <mc:Fallback>
                <p:oleObj name="Equation" r:id="rId10" imgW="1168200" imgH="43164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2647B70D-9F1F-4B47-8C76-B9DB06591F9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8324" y="2784614"/>
                        <a:ext cx="1581150" cy="5826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EE3943CC-A1AB-480B-A3EC-512E459529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1698212"/>
              </p:ext>
            </p:extLst>
          </p:nvPr>
        </p:nvGraphicFramePr>
        <p:xfrm>
          <a:off x="4438353" y="3503613"/>
          <a:ext cx="1030287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761760" imgH="431640" progId="Equation.DSMT4">
                  <p:embed/>
                </p:oleObj>
              </mc:Choice>
              <mc:Fallback>
                <p:oleObj name="Equation" r:id="rId12" imgW="761760" imgH="43164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2647B70D-9F1F-4B47-8C76-B9DB06591F9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8353" y="3503613"/>
                        <a:ext cx="1030287" cy="584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CE49FA1A-D690-4EEB-80EE-31D7149D8D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577903"/>
              </p:ext>
            </p:extLst>
          </p:nvPr>
        </p:nvGraphicFramePr>
        <p:xfrm>
          <a:off x="6278127" y="3396896"/>
          <a:ext cx="3703600" cy="65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2641320" imgH="469800" progId="Equation.DSMT4">
                  <p:embed/>
                </p:oleObj>
              </mc:Choice>
              <mc:Fallback>
                <p:oleObj name="Equation" r:id="rId14" imgW="264132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278127" y="3396896"/>
                        <a:ext cx="3703600" cy="658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35220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CE799DA-59E7-4E11-9E01-4536BBDA899C}"/>
              </a:ext>
            </a:extLst>
          </p:cNvPr>
          <p:cNvSpPr txBox="1"/>
          <p:nvPr/>
        </p:nvSpPr>
        <p:spPr>
          <a:xfrm>
            <a:off x="4740965" y="484126"/>
            <a:ext cx="2801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A.2 Gauss’s law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B55AC8-EDD6-468C-B06F-C1F7F13361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258" y="1068901"/>
            <a:ext cx="3324225" cy="24479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9A40C2-5567-4636-B91C-EBBB8DEDB9E5}"/>
              </a:ext>
            </a:extLst>
          </p:cNvPr>
          <p:cNvSpPr txBox="1"/>
          <p:nvPr/>
        </p:nvSpPr>
        <p:spPr>
          <a:xfrm>
            <a:off x="4021651" y="1324921"/>
            <a:ext cx="79983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Consider two parallel plates with area A = 50cm</a:t>
            </a:r>
            <a:r>
              <a:rPr lang="en-US" baseline="30000" dirty="0">
                <a:solidFill>
                  <a:srgbClr val="0070C0"/>
                </a:solidFill>
              </a:rPr>
              <a:t>2</a:t>
            </a:r>
            <a:r>
              <a:rPr lang="en-US" dirty="0">
                <a:solidFill>
                  <a:srgbClr val="0070C0"/>
                </a:solidFill>
              </a:rPr>
              <a:t> hooked up to a battery which </a:t>
            </a:r>
          </a:p>
          <a:p>
            <a:r>
              <a:rPr lang="en-US" dirty="0">
                <a:solidFill>
                  <a:srgbClr val="0070C0"/>
                </a:solidFill>
              </a:rPr>
              <a:t>deposits Q = 10mC on each plate.  These two plates would constitute a ‘capacitor’, </a:t>
            </a:r>
          </a:p>
          <a:p>
            <a:r>
              <a:rPr lang="en-US" dirty="0">
                <a:solidFill>
                  <a:srgbClr val="0070C0"/>
                </a:solidFill>
              </a:rPr>
              <a:t>which are often used to power electrical devices.  Anyway, what is the electric field </a:t>
            </a:r>
          </a:p>
          <a:p>
            <a:r>
              <a:rPr lang="en-US" dirty="0">
                <a:solidFill>
                  <a:srgbClr val="0070C0"/>
                </a:solidFill>
              </a:rPr>
              <a:t>at points A and B?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11515F7-ACD5-44D2-B94D-9E24291E3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5600" y="3745176"/>
            <a:ext cx="785439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Can see that fields of two plates cancel out everywhere except in between, where </a:t>
            </a:r>
          </a:p>
          <a:p>
            <a:r>
              <a:rPr lang="en-US" dirty="0">
                <a:solidFill>
                  <a:srgbClr val="0070C0"/>
                </a:solidFill>
              </a:rPr>
              <a:t>they augment.  So, at point B we get E = 0, and at point A we get: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50FAAD88-476C-46A3-A79D-41FAE70714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9873050"/>
              </p:ext>
            </p:extLst>
          </p:nvPr>
        </p:nvGraphicFramePr>
        <p:xfrm>
          <a:off x="172006" y="3745176"/>
          <a:ext cx="3956686" cy="22622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4023360" imgH="2011680" progId="Paint.Picture">
                  <p:embed/>
                </p:oleObj>
              </mc:Choice>
              <mc:Fallback>
                <p:oleObj name="Bitmap Image" r:id="rId3" imgW="4023360" imgH="2011680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1619" t="-1137" r="18761" b="10228"/>
                      <a:stretch>
                        <a:fillRect/>
                      </a:stretch>
                    </p:blipFill>
                    <p:spPr bwMode="auto">
                      <a:xfrm>
                        <a:off x="172006" y="3745176"/>
                        <a:ext cx="3956686" cy="22622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50A9D162-A6E2-4656-8DA1-19F73D7347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1832402"/>
              </p:ext>
            </p:extLst>
          </p:nvPr>
        </p:nvGraphicFramePr>
        <p:xfrm>
          <a:off x="4222750" y="4614863"/>
          <a:ext cx="3433763" cy="172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349360" imgH="1180800" progId="Equation.DSMT4">
                  <p:embed/>
                </p:oleObj>
              </mc:Choice>
              <mc:Fallback>
                <p:oleObj name="Equation" r:id="rId5" imgW="2349360" imgH="1180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22750" y="4614863"/>
                        <a:ext cx="3433763" cy="1725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276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88BA86E-5D94-464B-B8C8-EE0B11C292F8}"/>
              </a:ext>
            </a:extLst>
          </p:cNvPr>
          <p:cNvSpPr txBox="1"/>
          <p:nvPr/>
        </p:nvSpPr>
        <p:spPr>
          <a:xfrm>
            <a:off x="4035287" y="476896"/>
            <a:ext cx="2873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A.2 Gauss’s Law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7DD36B-9C65-49D0-ABF8-0A1C27DA1230}"/>
              </a:ext>
            </a:extLst>
          </p:cNvPr>
          <p:cNvSpPr txBox="1"/>
          <p:nvPr/>
        </p:nvSpPr>
        <p:spPr>
          <a:xfrm>
            <a:off x="755373" y="1116021"/>
            <a:ext cx="98455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A Geiger counter consists of two concentric, oppositely charged cylinders.  A strong electric field, just on the verge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of ionizing the air (E = 3kN/C) is generated between the cylinders.  When radiation enters the chamber, it will kick an</a:t>
            </a:r>
          </a:p>
          <a:p>
            <a:r>
              <a:rPr lang="en-US" sz="1600" dirty="0">
                <a:solidFill>
                  <a:srgbClr val="0070C0"/>
                </a:solidFill>
              </a:rPr>
              <a:t>electron off an air molecule, and precipitate an avalanche of current onto the positive terminal, which registers the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presence of the radiation.  The inner rod is uniformly charged throughout with charge density ρ(r) = Cr</a:t>
            </a:r>
            <a:r>
              <a:rPr lang="en-US" sz="1600" baseline="30000" dirty="0">
                <a:solidFill>
                  <a:srgbClr val="0070C0"/>
                </a:solidFill>
              </a:rPr>
              <a:t>2</a:t>
            </a:r>
            <a:r>
              <a:rPr lang="en-US" sz="1600" dirty="0">
                <a:solidFill>
                  <a:srgbClr val="0070C0"/>
                </a:solidFill>
              </a:rPr>
              <a:t>.  What is the</a:t>
            </a:r>
          </a:p>
          <a:p>
            <a:r>
              <a:rPr lang="en-US" sz="1600" dirty="0">
                <a:solidFill>
                  <a:srgbClr val="0070C0"/>
                </a:solidFill>
              </a:rPr>
              <a:t>electric field at all radii (three typical ones are shown: inside inner cylinder, between cylinders, outside cylinders)?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4D060042-76F1-4B27-BF25-9A9DED080C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243" y="28028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7DA203-8E41-4458-9AD3-9052344CE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0479" y="274848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60DBE0F6-9BB9-4D31-A55A-6EA39343B0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9578438"/>
              </p:ext>
            </p:extLst>
          </p:nvPr>
        </p:nvGraphicFramePr>
        <p:xfrm>
          <a:off x="666136" y="2439460"/>
          <a:ext cx="2365299" cy="1340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1935360" imgH="1097280" progId="Paint.Picture">
                  <p:embed/>
                </p:oleObj>
              </mc:Choice>
              <mc:Fallback>
                <p:oleObj name="Bitmap Image" r:id="rId2" imgW="1935360" imgH="1097280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136" y="2439460"/>
                        <a:ext cx="2365299" cy="13407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4BF2EEE0-A99A-41A7-886E-A9A6DA1DBA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6577004"/>
              </p:ext>
            </p:extLst>
          </p:nvPr>
        </p:nvGraphicFramePr>
        <p:xfrm>
          <a:off x="6211129" y="2539618"/>
          <a:ext cx="470535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568680" imgH="685800" progId="Equation.DSMT4">
                  <p:embed/>
                </p:oleObj>
              </mc:Choice>
              <mc:Fallback>
                <p:oleObj name="Equation" r:id="rId4" imgW="3568680" imgH="6858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8FD1E776-9FE4-495A-BDC4-7BA53EF893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11129" y="2539618"/>
                        <a:ext cx="4705350" cy="904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309A0697-6CA6-40AB-BAE8-F3E3390FB4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1601891"/>
              </p:ext>
            </p:extLst>
          </p:nvPr>
        </p:nvGraphicFramePr>
        <p:xfrm>
          <a:off x="3288372" y="3765422"/>
          <a:ext cx="2371137" cy="12690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1935360" imgH="1036440" progId="Paint.Picture">
                  <p:embed/>
                </p:oleObj>
              </mc:Choice>
              <mc:Fallback>
                <p:oleObj name="Bitmap Image" r:id="rId6" imgW="1935360" imgH="1036440" progId="Paint.Picture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60DBE0F6-9BB9-4D31-A55A-6EA39343B0B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8372" y="3765422"/>
                        <a:ext cx="2371137" cy="12690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2E49B7D7-CFA3-4CBF-8167-E2945B966B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7952472"/>
              </p:ext>
            </p:extLst>
          </p:nvPr>
        </p:nvGraphicFramePr>
        <p:xfrm>
          <a:off x="3288372" y="2439460"/>
          <a:ext cx="2241101" cy="1208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1866960" imgH="1005840" progId="Paint.Picture">
                  <p:embed/>
                </p:oleObj>
              </mc:Choice>
              <mc:Fallback>
                <p:oleObj name="Bitmap Image" r:id="rId8" imgW="1866960" imgH="1005840" progId="Paint.Picture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309A0697-6CA6-40AB-BAE8-F3E3390FB4D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8372" y="2439460"/>
                        <a:ext cx="2241101" cy="12082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86837E55-B900-484F-B312-44EC3D8AF6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501337"/>
              </p:ext>
            </p:extLst>
          </p:nvPr>
        </p:nvGraphicFramePr>
        <p:xfrm>
          <a:off x="3312865" y="5134603"/>
          <a:ext cx="2216608" cy="1471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0" imgW="1927800" imgH="1280160" progId="Paint.Picture">
                  <p:embed/>
                </p:oleObj>
              </mc:Choice>
              <mc:Fallback>
                <p:oleObj name="Bitmap Image" r:id="rId10" imgW="1927800" imgH="1280160" progId="Paint.Picture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2E49B7D7-CFA3-4CBF-8167-E2945B966BC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2865" y="5134603"/>
                        <a:ext cx="2216608" cy="14716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3A86C7E4-16F4-47A6-AA2D-BC6A9F4662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4726297"/>
              </p:ext>
            </p:extLst>
          </p:nvPr>
        </p:nvGraphicFramePr>
        <p:xfrm>
          <a:off x="6271019" y="3824675"/>
          <a:ext cx="4117975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3124080" imgH="698400" progId="Equation.DSMT4">
                  <p:embed/>
                </p:oleObj>
              </mc:Choice>
              <mc:Fallback>
                <p:oleObj name="Equation" r:id="rId12" imgW="3124080" imgH="6984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4BF2EEE0-A99A-41A7-886E-A9A6DA1DBA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71019" y="3824675"/>
                        <a:ext cx="4117975" cy="920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7A2A0480-0D0B-41FE-A27D-E5E95B639B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6163113"/>
              </p:ext>
            </p:extLst>
          </p:nvPr>
        </p:nvGraphicFramePr>
        <p:xfrm>
          <a:off x="6271019" y="5457023"/>
          <a:ext cx="1976438" cy="56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498320" imgH="431640" progId="Equation.DSMT4">
                  <p:embed/>
                </p:oleObj>
              </mc:Choice>
              <mc:Fallback>
                <p:oleObj name="Equation" r:id="rId14" imgW="1498320" imgH="43164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4BF2EEE0-A99A-41A7-886E-A9A6DA1DBA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271019" y="5457023"/>
                        <a:ext cx="1976438" cy="569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3077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2009</TotalTime>
  <Words>546</Words>
  <Application>Microsoft Office PowerPoint</Application>
  <PresentationFormat>Widescreen</PresentationFormat>
  <Paragraphs>42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Bitmap Image</vt:lpstr>
      <vt:lpstr>Equation</vt:lpstr>
      <vt:lpstr>A.2 Gauss’s Law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Gauss’s Law</dc:title>
  <dc:creator>Andrew Douglas</dc:creator>
  <cp:lastModifiedBy>Andrew Douglas</cp:lastModifiedBy>
  <cp:revision>122</cp:revision>
  <dcterms:created xsi:type="dcterms:W3CDTF">2018-04-11T05:20:51Z</dcterms:created>
  <dcterms:modified xsi:type="dcterms:W3CDTF">2026-01-10T16:22:57Z</dcterms:modified>
</cp:coreProperties>
</file>